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9A"/>
    <a:srgbClr val="3F81A9"/>
    <a:srgbClr val="156082"/>
    <a:srgbClr val="8AD8EC"/>
    <a:srgbClr val="F7FF96"/>
    <a:srgbClr val="96A6B4"/>
    <a:srgbClr val="4896C7"/>
    <a:srgbClr val="227CAE"/>
    <a:srgbClr val="4080A9"/>
    <a:srgbClr val="2F6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4"/>
    <p:restoredTop sz="94597"/>
  </p:normalViewPr>
  <p:slideViewPr>
    <p:cSldViewPr snapToGrid="0">
      <p:cViewPr varScale="1">
        <p:scale>
          <a:sx n="78" d="100"/>
          <a:sy n="78" d="100"/>
        </p:scale>
        <p:origin x="9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0AA29-5C30-7747-B8E0-5BEB80456513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7FD74-1594-6D4D-AFA0-96677A8A18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13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8D823-D29A-8402-9743-27B92276F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0C7E1D-24D4-EDCC-B077-22804DF59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A363A7-AD84-4C25-3959-02C6970B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5014-ABA1-4B43-92C9-A1098C8CD8B2}" type="datetime1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E02E9D-B3D9-B298-B554-93361F58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DD0F0D-8F4A-55B1-B323-2579192F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3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C477F-5878-5595-11CE-63748493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CF6986-9452-0F1B-A9E2-840DBA5E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7FF730-1A17-BC22-C534-7B1387C5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E2A-4DBB-7744-841E-F9FA6C93C297}" type="datetime1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538FFC-869A-98B2-DEDF-CA00710E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CDAA8B-F767-915B-06DD-C5CB4574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80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B2846B-A4CD-3783-0D81-893D062BD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2FBEBF-F1DC-C3A0-5D2B-91152838D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F9CB6B-0B9D-7411-FCC4-A493882A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9156-18C1-9A45-81A3-A89E2F9B1771}" type="datetime1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56F6D5-37CB-EB64-A1A2-D0073C65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B78550-8649-83FA-40FE-137C036B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AB839-7C1F-3F13-805A-B8818934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4B8DFC-0D6E-97C5-1DF7-96BE7CAD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B49D2D-0EC4-42FC-EA18-18BFFF2F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A51-026A-1A49-A756-F20D08FB852A}" type="datetime1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175406-6F7E-BCB8-41D0-4E0E9610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3F362-BB3C-3292-D836-454552B0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48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5EF5D-939D-5342-146E-68B28F17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D4B112-FE4E-B907-962D-D006E86BC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FFC51C-3338-3EB8-1A40-683BE0E1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69-1476-E24B-91CA-C226C95D8DA9}" type="datetime1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5E9E93-7B38-F3E9-8D11-40B7CE32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784960-7B66-E9EE-7955-4469C0B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55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C91C5-D878-EEB9-DCF7-B8959FA3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25E30B-1FE2-B8B8-3892-B8C152F7F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185DD7-55A3-9F57-DD67-51AD6384D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9EB50A-76D5-1B1F-5731-719ADF74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2D45-B894-4544-A8AB-3DAA9694FC0E}" type="datetime1">
              <a:rPr lang="it-IT" smtClean="0"/>
              <a:t>02/12/2025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2FAB36-A505-5FCE-C012-CDA28D80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BF9FEA-934C-2E1B-D525-64B30A7D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99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47D4E-292D-77AB-B2EA-21E09AF4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154606-F26E-D432-38DA-2FFB5A45C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BF721C-7E58-090D-3650-DA7BFBC73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9E49CB-A672-4CD2-0FC4-E28BEFD09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4CBA81-EF2A-730B-B1DC-DEF690C3F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98CC82A-0D73-FA37-E48D-4A84C515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90B4-F1BD-2747-942C-A0D7DBB865D5}" type="datetime1">
              <a:rPr lang="it-IT" smtClean="0"/>
              <a:t>02/12/2025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4CC8A9-1C18-C905-EA5E-8FC00119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134E0E-9BBA-077D-298A-71B422A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00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4A516-B9C9-FF69-5C2E-1D797B07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0B206B-2BA1-C43D-BCC0-03BB98EA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A4EB-9644-354A-A41B-E1D86486FA3B}" type="datetime1">
              <a:rPr lang="it-IT" smtClean="0"/>
              <a:t>02/12/2025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47E269-4C5D-0C84-143F-1897F898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304D76-14C2-173B-EEB3-258631E4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0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0A7A59-770D-BC40-1176-85553925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A897-ABC5-0044-B02C-9F4B4431BC76}" type="datetime1">
              <a:rPr lang="it-IT" smtClean="0"/>
              <a:t>02/12/2025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92E4DC-F7F1-F319-2D27-3C842F40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28D897-EC8B-6D02-B4E2-2A60B836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16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B35CA3-2210-97ED-7144-5C08389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F0EFCB-E273-D455-390E-503C623D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001257-4E1D-0DED-5F4C-3DCA400F5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6999C0-EC5F-709D-BDAF-0EF6CD94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9821-C886-7345-8438-BE121F6F1881}" type="datetime1">
              <a:rPr lang="it-IT" smtClean="0"/>
              <a:t>02/12/2025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FE243A-2744-EA92-9361-AA1093EF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548434-E970-E44E-1D84-2905F4C7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60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B7E04-D2EB-1D8C-2BD8-9F2F043E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557233-DA36-0F15-7B15-17E1E7DB6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EB3889-FE98-0886-31FB-BFF0A4C59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1DA1CD-DEDC-E949-8A8F-084D9EEE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6B34-B726-9945-BCC5-857B66EBA81D}" type="datetime1">
              <a:rPr lang="it-IT" smtClean="0"/>
              <a:t>02/12/2025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AAD1C5-BF84-FF65-C814-3BD57B64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09A977-0F1D-0529-7ADC-DEEF8EA2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99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E621B7-ACD7-68EB-6305-10A35E6E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C0F4DD-9D87-C65E-06EA-46D40B0E2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98129-8BF0-9D15-6233-2BE66A62D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1FB80-E442-064B-A5FD-A799952F9CBC}" type="datetime1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C540F-F4A6-EA74-21FD-A6CA18F99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1DCE37-DBA7-C831-D6C5-2DA86968A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2019E-A255-EA42-A320-3F9DE828F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89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08FD4-8372-8D4F-84E5-EA3627602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95CCE805-D6B0-0694-DDB2-94484C88C7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109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C3F4D054-AFEB-70E9-AFB7-FE4A50B9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53" y="1206046"/>
            <a:ext cx="727485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 b="1" i="1" dirty="0">
                <a:solidFill>
                  <a:schemeClr val="bg1"/>
                </a:solidFill>
              </a:rPr>
              <a:t>Progettazione di un nuovo collegamento ferroviario tra il Fiume Corno e la ferrovia Trieste-Venezia</a:t>
            </a:r>
            <a:endParaRPr lang="it-IT" altLang="it-IT" sz="2400" b="1" i="1" dirty="0">
              <a:solidFill>
                <a:schemeClr val="bg1"/>
              </a:solidFill>
            </a:endParaRPr>
          </a:p>
        </p:txBody>
      </p:sp>
      <p:pic>
        <p:nvPicPr>
          <p:cNvPr id="8" name="Immagine 2">
            <a:extLst>
              <a:ext uri="{FF2B5EF4-FFF2-40B4-BE49-F238E27FC236}">
                <a16:creationId xmlns:a16="http://schemas.microsoft.com/office/drawing/2014/main" id="{14720F02-C87D-6FCD-3F75-2CE4550FF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71" y="41796"/>
            <a:ext cx="579153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Immagine che contiene testo, Carattere, nero, schermata&#10;&#10;Il contenuto generato dall'IA potrebbe non essere corretto.">
            <a:extLst>
              <a:ext uri="{FF2B5EF4-FFF2-40B4-BE49-F238E27FC236}">
                <a16:creationId xmlns:a16="http://schemas.microsoft.com/office/drawing/2014/main" id="{08FD2167-57B9-7630-522F-D6AC2BD7C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0" y="106451"/>
            <a:ext cx="3953078" cy="890834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59DBAD4D-B6B1-0EEB-1A5E-FAE605092BB1}"/>
              </a:ext>
            </a:extLst>
          </p:cNvPr>
          <p:cNvGrpSpPr>
            <a:grpSpLocks noChangeAspect="1"/>
          </p:cNvGrpSpPr>
          <p:nvPr/>
        </p:nvGrpSpPr>
        <p:grpSpPr>
          <a:xfrm>
            <a:off x="6860858" y="3027693"/>
            <a:ext cx="4054624" cy="3607932"/>
            <a:chOff x="6974727" y="2127211"/>
            <a:chExt cx="5124675" cy="4560097"/>
          </a:xfrm>
        </p:grpSpPr>
        <p:pic>
          <p:nvPicPr>
            <p:cNvPr id="2" name="Immagine 1" descr="Immagine che contiene mappa, testo, atlante&#10;&#10;Il contenuto generato dall'IA potrebbe non essere corretto.">
              <a:extLst>
                <a:ext uri="{FF2B5EF4-FFF2-40B4-BE49-F238E27FC236}">
                  <a16:creationId xmlns:a16="http://schemas.microsoft.com/office/drawing/2014/main" id="{F0547EAC-DC87-9E2F-6F96-028143AFA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1" t="3171" r="23310" b="2404"/>
            <a:stretch>
              <a:fillRect/>
            </a:stretch>
          </p:blipFill>
          <p:spPr>
            <a:xfrm>
              <a:off x="6974727" y="2127211"/>
              <a:ext cx="5124675" cy="456009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4" name="Immagine 3" descr="Immagine che contiene testo, mappa, atlante&#10;&#10;Il contenuto generato dall'IA potrebbe non essere corretto.">
              <a:extLst>
                <a:ext uri="{FF2B5EF4-FFF2-40B4-BE49-F238E27FC236}">
                  <a16:creationId xmlns:a16="http://schemas.microsoft.com/office/drawing/2014/main" id="{B1F4086C-55F5-507B-3277-E6060A50A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167" r="10622" b="15537"/>
            <a:stretch>
              <a:fillRect/>
            </a:stretch>
          </p:blipFill>
          <p:spPr>
            <a:xfrm>
              <a:off x="6981025" y="3821402"/>
              <a:ext cx="2815579" cy="2865459"/>
            </a:xfrm>
            <a:prstGeom prst="rect">
              <a:avLst/>
            </a:prstGeom>
            <a:ln w="38100">
              <a:solidFill>
                <a:srgbClr val="20439A"/>
              </a:solidFill>
            </a:ln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52C4705-9360-9421-DF98-6AFE1F5070EE}"/>
                </a:ext>
              </a:extLst>
            </p:cNvPr>
            <p:cNvSpPr txBox="1"/>
            <p:nvPr/>
          </p:nvSpPr>
          <p:spPr>
            <a:xfrm>
              <a:off x="7569474" y="5789672"/>
              <a:ext cx="1125920" cy="400111"/>
            </a:xfrm>
            <a:prstGeom prst="rect">
              <a:avLst/>
            </a:prstGeom>
            <a:solidFill>
              <a:srgbClr val="8AD8EC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it-IT" sz="105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 industriale dell’</a:t>
              </a:r>
              <a:r>
                <a:rPr lang="it-IT" sz="105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Aussa</a:t>
              </a:r>
              <a:r>
                <a:rPr lang="it-IT" sz="105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-Corno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01528E61-7D82-DAEB-A7CD-80EEC039C3FE}"/>
                </a:ext>
              </a:extLst>
            </p:cNvPr>
            <p:cNvSpPr/>
            <p:nvPr/>
          </p:nvSpPr>
          <p:spPr>
            <a:xfrm>
              <a:off x="10449849" y="4837143"/>
              <a:ext cx="854640" cy="4618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diritto a freccia 13">
              <a:extLst>
                <a:ext uri="{FF2B5EF4-FFF2-40B4-BE49-F238E27FC236}">
                  <a16:creationId xmlns:a16="http://schemas.microsoft.com/office/drawing/2014/main" id="{DD3BE43A-37D6-BA5D-3239-9EB5AD3B8411}"/>
                </a:ext>
              </a:extLst>
            </p:cNvPr>
            <p:cNvCxnSpPr>
              <a:cxnSpLocks/>
            </p:cNvCxnSpPr>
            <p:nvPr/>
          </p:nvCxnSpPr>
          <p:spPr>
            <a:xfrm>
              <a:off x="7521849" y="5789226"/>
              <a:ext cx="302563" cy="2005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4170189E-8CA6-E394-7DDF-1DA28A5EBAFF}"/>
                </a:ext>
              </a:extLst>
            </p:cNvPr>
            <p:cNvSpPr/>
            <p:nvPr/>
          </p:nvSpPr>
          <p:spPr>
            <a:xfrm>
              <a:off x="9490836" y="2394371"/>
              <a:ext cx="779984" cy="36443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F16752D-924E-3B2A-7B85-F95036870311}"/>
                </a:ext>
              </a:extLst>
            </p:cNvPr>
            <p:cNvSpPr txBox="1"/>
            <p:nvPr/>
          </p:nvSpPr>
          <p:spPr>
            <a:xfrm rot="20371552">
              <a:off x="7514666" y="2875717"/>
              <a:ext cx="17751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it-IT" sz="105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Asse ferroviario TS - VE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7D2E515-31B6-1946-2AA8-C76FDB299832}"/>
                </a:ext>
              </a:extLst>
            </p:cNvPr>
            <p:cNvSpPr txBox="1"/>
            <p:nvPr/>
          </p:nvSpPr>
          <p:spPr>
            <a:xfrm>
              <a:off x="10546946" y="3715542"/>
              <a:ext cx="1029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it-IT" sz="105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Via navigabile interna Fiume Corno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F6A1B35-1F27-E1F6-A82D-8C38612FEF1E}"/>
                </a:ext>
              </a:extLst>
            </p:cNvPr>
            <p:cNvSpPr txBox="1"/>
            <p:nvPr/>
          </p:nvSpPr>
          <p:spPr>
            <a:xfrm>
              <a:off x="9756150" y="4044380"/>
              <a:ext cx="1029337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it-IT" sz="105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Hub di </a:t>
              </a:r>
            </a:p>
            <a:p>
              <a:pPr algn="ctr">
                <a:lnSpc>
                  <a:spcPts val="1180"/>
                </a:lnSpc>
              </a:pPr>
              <a:r>
                <a:rPr lang="it-IT" sz="105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Porto Nogaro</a:t>
              </a:r>
            </a:p>
          </p:txBody>
        </p:sp>
      </p:grpSp>
      <p:pic>
        <p:nvPicPr>
          <p:cNvPr id="21" name="Elemento grafico 20" descr="Clessidra 60% contorno">
            <a:extLst>
              <a:ext uri="{FF2B5EF4-FFF2-40B4-BE49-F238E27FC236}">
                <a16:creationId xmlns:a16="http://schemas.microsoft.com/office/drawing/2014/main" id="{1A73B70E-768E-0B32-3F1C-E20387BD67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5978" y="2130143"/>
            <a:ext cx="657465" cy="657465"/>
          </a:xfrm>
          <a:prstGeom prst="rect">
            <a:avLst/>
          </a:prstGeom>
        </p:spPr>
      </p:pic>
      <p:pic>
        <p:nvPicPr>
          <p:cNvPr id="22" name="Elemento grafico 21" descr="Monete contorno">
            <a:extLst>
              <a:ext uri="{FF2B5EF4-FFF2-40B4-BE49-F238E27FC236}">
                <a16:creationId xmlns:a16="http://schemas.microsoft.com/office/drawing/2014/main" id="{2C0D130B-7B5D-F224-C814-586E600AB5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06520" y="1274505"/>
            <a:ext cx="749159" cy="74915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1FAE6CC-7288-1F47-0BF8-927998BD61FD}"/>
              </a:ext>
            </a:extLst>
          </p:cNvPr>
          <p:cNvSpPr txBox="1"/>
          <p:nvPr/>
        </p:nvSpPr>
        <p:spPr>
          <a:xfrm>
            <a:off x="8637346" y="1243627"/>
            <a:ext cx="3300690" cy="830997"/>
          </a:xfrm>
          <a:prstGeom prst="rect">
            <a:avLst/>
          </a:prstGeom>
          <a:noFill/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400" b="1" noProof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1,03 M € budget,</a:t>
            </a:r>
          </a:p>
          <a:p>
            <a:r>
              <a:rPr lang="it-IT" sz="2400" b="1" noProof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50% contributo EU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72EC31B-8086-405C-F72D-E766621CA861}"/>
              </a:ext>
            </a:extLst>
          </p:cNvPr>
          <p:cNvSpPr txBox="1"/>
          <p:nvPr/>
        </p:nvSpPr>
        <p:spPr>
          <a:xfrm>
            <a:off x="8637345" y="2246863"/>
            <a:ext cx="3300691" cy="523220"/>
          </a:xfrm>
          <a:prstGeom prst="rect">
            <a:avLst/>
          </a:prstGeom>
          <a:noFill/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11/2021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12/2024</a:t>
            </a:r>
            <a:endParaRPr lang="it-IT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3419D90E-6239-D287-A913-A5B5374E0983}"/>
              </a:ext>
            </a:extLst>
          </p:cNvPr>
          <p:cNvSpPr/>
          <p:nvPr/>
        </p:nvSpPr>
        <p:spPr>
          <a:xfrm>
            <a:off x="1203047" y="3027355"/>
            <a:ext cx="4685731" cy="3608270"/>
          </a:xfrm>
          <a:prstGeom prst="roundRect">
            <a:avLst>
              <a:gd name="adj" fmla="val 7999"/>
            </a:avLst>
          </a:prstGeom>
          <a:solidFill>
            <a:srgbClr val="3F81A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it-IT" dirty="0"/>
              <a:t>L’Azione riguarda la completa </a:t>
            </a:r>
            <a:r>
              <a:rPr lang="it-IT" u="sng" dirty="0"/>
              <a:t>progettazione</a:t>
            </a:r>
            <a:r>
              <a:rPr lang="it-IT" dirty="0"/>
              <a:t> di una </a:t>
            </a:r>
            <a:r>
              <a:rPr lang="it-IT" b="1" dirty="0"/>
              <a:t>nuova infrastruttura ferroviaria </a:t>
            </a:r>
            <a:r>
              <a:rPr lang="it-IT" dirty="0"/>
              <a:t>per un </a:t>
            </a:r>
            <a:r>
              <a:rPr lang="it-IT" sz="2000" b="1" dirty="0">
                <a:solidFill>
                  <a:srgbClr val="FF0000"/>
                </a:solidFill>
              </a:rPr>
              <a:t>COLLEGAMENTO DIRETTO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fra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la</a:t>
            </a:r>
            <a:r>
              <a:rPr lang="it-IT" b="1" dirty="0">
                <a:solidFill>
                  <a:srgbClr val="F7FF96"/>
                </a:solidFill>
              </a:rPr>
              <a:t> </a:t>
            </a:r>
            <a:r>
              <a:rPr lang="it-IT" b="1" dirty="0">
                <a:solidFill>
                  <a:srgbClr val="20439A"/>
                </a:solidFill>
              </a:rPr>
              <a:t>VIA NAVIGABILE INTERNA/ MARITTIMA </a:t>
            </a:r>
            <a:r>
              <a:rPr lang="it-IT" b="1" dirty="0">
                <a:solidFill>
                  <a:schemeClr val="bg1"/>
                </a:solidFill>
              </a:rPr>
              <a:t>del </a:t>
            </a:r>
            <a:r>
              <a:rPr lang="it-IT" b="1" dirty="0">
                <a:solidFill>
                  <a:srgbClr val="20439A"/>
                </a:solidFill>
              </a:rPr>
              <a:t>Fiume Corno </a:t>
            </a:r>
            <a:r>
              <a:rPr lang="it-IT" b="1" dirty="0">
                <a:solidFill>
                  <a:schemeClr val="bg1"/>
                </a:solidFill>
              </a:rPr>
              <a:t>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l’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ASSE FERROVIARIO Trieste-Venezia</a:t>
            </a:r>
            <a:r>
              <a:rPr lang="it-IT" dirty="0">
                <a:solidFill>
                  <a:schemeClr val="bg1"/>
                </a:solidFill>
              </a:rPr>
              <a:t>,</a:t>
            </a:r>
            <a:r>
              <a:rPr lang="it-IT" dirty="0"/>
              <a:t> </a:t>
            </a:r>
          </a:p>
          <a:p>
            <a:r>
              <a:rPr lang="it-IT" dirty="0"/>
              <a:t>risolvendo le </a:t>
            </a:r>
            <a:r>
              <a:rPr lang="it-IT" b="1" dirty="0"/>
              <a:t>criticità di connessione </a:t>
            </a:r>
            <a:r>
              <a:rPr lang="it-IT" dirty="0"/>
              <a:t>tra </a:t>
            </a:r>
            <a:r>
              <a:rPr lang="it-IT" u="sng" dirty="0"/>
              <a:t>l’hub portuale di Porto Nogaro </a:t>
            </a:r>
            <a:r>
              <a:rPr lang="it-IT" dirty="0"/>
              <a:t>(nella Zona industriale dell’</a:t>
            </a:r>
            <a:r>
              <a:rPr lang="it-IT" dirty="0" err="1"/>
              <a:t>Aussa</a:t>
            </a:r>
            <a:r>
              <a:rPr lang="it-IT" dirty="0"/>
              <a:t>-Corno), punto terminale del sistema idroviario interno, e la </a:t>
            </a:r>
            <a:r>
              <a:rPr lang="it-IT" u="sng" dirty="0"/>
              <a:t>ferrovia Trieste-Venezia. </a:t>
            </a:r>
          </a:p>
        </p:txBody>
      </p:sp>
    </p:spTree>
    <p:extLst>
      <p:ext uri="{BB962C8B-B14F-4D97-AF65-F5344CB8AC3E}">
        <p14:creationId xmlns:p14="http://schemas.microsoft.com/office/powerpoint/2010/main" val="278528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7EB2ADE4BB714CB57A832C42E2BBA3" ma:contentTypeVersion="0" ma:contentTypeDescription="Creare un nuovo documento." ma:contentTypeScope="" ma:versionID="640a5a0e4bd896598fc51fdee66941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3F845-023E-4793-8DD6-24CB04166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E9B353-5B8E-4848-9CCC-4A7BAAB80354}">
  <ds:schemaRefs>
    <ds:schemaRef ds:uri="http://schemas.microsoft.com/office/2006/metadata/properties"/>
    <ds:schemaRef ds:uri="http://schemas.microsoft.com/office/infopath/2007/PartnerControls"/>
    <ds:schemaRef ds:uri="c3ad90ed-b4e9-4595-b88d-5aa9aeb3578d"/>
    <ds:schemaRef ds:uri="e6c55969-70cb-459b-9a1e-b12606ec5647"/>
  </ds:schemaRefs>
</ds:datastoreItem>
</file>

<file path=customXml/itemProps3.xml><?xml version="1.0" encoding="utf-8"?>
<ds:datastoreItem xmlns:ds="http://schemas.openxmlformats.org/officeDocument/2006/customXml" ds:itemID="{14391241-6CB9-4462-809A-46AD513ED6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101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Valeria - Network Wins</dc:creator>
  <cp:lastModifiedBy>Media Digital Business</cp:lastModifiedBy>
  <cp:revision>18</cp:revision>
  <dcterms:created xsi:type="dcterms:W3CDTF">2025-11-07T13:46:50Z</dcterms:created>
  <dcterms:modified xsi:type="dcterms:W3CDTF">2025-12-02T18:46:00Z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0x010100FD7EB2ADE4BB714CB57A832C42E2BBA3</vt:lpwstr>
  </property>
</Properties>
</file>